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sldIdLst>
    <p:sldId id="256" r:id="rId2"/>
    <p:sldId id="299" r:id="rId3"/>
    <p:sldId id="257" r:id="rId4"/>
    <p:sldId id="264" r:id="rId5"/>
    <p:sldId id="258" r:id="rId6"/>
    <p:sldId id="269" r:id="rId7"/>
    <p:sldId id="259" r:id="rId8"/>
    <p:sldId id="261" r:id="rId9"/>
    <p:sldId id="260" r:id="rId10"/>
    <p:sldId id="262" r:id="rId11"/>
    <p:sldId id="263" r:id="rId12"/>
    <p:sldId id="265" r:id="rId13"/>
    <p:sldId id="266" r:id="rId14"/>
    <p:sldId id="267" r:id="rId15"/>
    <p:sldId id="277" r:id="rId16"/>
    <p:sldId id="268" r:id="rId17"/>
    <p:sldId id="270" r:id="rId18"/>
    <p:sldId id="271" r:id="rId19"/>
    <p:sldId id="272" r:id="rId20"/>
    <p:sldId id="273" r:id="rId21"/>
    <p:sldId id="275" r:id="rId22"/>
    <p:sldId id="284" r:id="rId23"/>
    <p:sldId id="285" r:id="rId24"/>
    <p:sldId id="286" r:id="rId25"/>
    <p:sldId id="287" r:id="rId26"/>
    <p:sldId id="279" r:id="rId27"/>
    <p:sldId id="280" r:id="rId28"/>
    <p:sldId id="298" r:id="rId29"/>
    <p:sldId id="281" r:id="rId30"/>
    <p:sldId id="278" r:id="rId31"/>
    <p:sldId id="282" r:id="rId32"/>
    <p:sldId id="283" r:id="rId33"/>
    <p:sldId id="288" r:id="rId34"/>
    <p:sldId id="289" r:id="rId35"/>
    <p:sldId id="294" r:id="rId36"/>
    <p:sldId id="295" r:id="rId37"/>
    <p:sldId id="290" r:id="rId38"/>
    <p:sldId id="291" r:id="rId39"/>
    <p:sldId id="292" r:id="rId40"/>
    <p:sldId id="293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524"/>
  </p:normalViewPr>
  <p:slideViewPr>
    <p:cSldViewPr snapToGrid="0">
      <p:cViewPr varScale="1">
        <p:scale>
          <a:sx n="112" d="100"/>
          <a:sy n="112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Klabjan" userId="749f026d-adac-484a-922c-b24569f3c55a" providerId="ADAL" clId="{F18F2924-8130-9949-9708-DED2EDA53143}"/>
    <pc:docChg chg="custSel addSld modSld sldOrd">
      <pc:chgData name="Diego Klabjan" userId="749f026d-adac-484a-922c-b24569f3c55a" providerId="ADAL" clId="{F18F2924-8130-9949-9708-DED2EDA53143}" dt="2023-05-11T13:54:05.630" v="122" actId="478"/>
      <pc:docMkLst>
        <pc:docMk/>
      </pc:docMkLst>
      <pc:sldChg chg="modSp mod">
        <pc:chgData name="Diego Klabjan" userId="749f026d-adac-484a-922c-b24569f3c55a" providerId="ADAL" clId="{F18F2924-8130-9949-9708-DED2EDA53143}" dt="2023-05-11T13:52:03.504" v="109" actId="20577"/>
        <pc:sldMkLst>
          <pc:docMk/>
          <pc:sldMk cId="1982060112" sldId="269"/>
        </pc:sldMkLst>
        <pc:spChg chg="mod">
          <ac:chgData name="Diego Klabjan" userId="749f026d-adac-484a-922c-b24569f3c55a" providerId="ADAL" clId="{F18F2924-8130-9949-9708-DED2EDA53143}" dt="2023-05-11T13:52:03.504" v="109" actId="20577"/>
          <ac:spMkLst>
            <pc:docMk/>
            <pc:sldMk cId="1982060112" sldId="269"/>
            <ac:spMk id="3" creationId="{A5082877-88DC-D6A6-74D5-B7BE71461677}"/>
          </ac:spMkLst>
        </pc:spChg>
      </pc:sldChg>
      <pc:sldChg chg="modSp mod">
        <pc:chgData name="Diego Klabjan" userId="749f026d-adac-484a-922c-b24569f3c55a" providerId="ADAL" clId="{F18F2924-8130-9949-9708-DED2EDA53143}" dt="2023-05-11T13:53:38.391" v="121" actId="20577"/>
        <pc:sldMkLst>
          <pc:docMk/>
          <pc:sldMk cId="1053850183" sldId="294"/>
        </pc:sldMkLst>
        <pc:spChg chg="mod">
          <ac:chgData name="Diego Klabjan" userId="749f026d-adac-484a-922c-b24569f3c55a" providerId="ADAL" clId="{F18F2924-8130-9949-9708-DED2EDA53143}" dt="2023-05-11T13:53:38.391" v="121" actId="20577"/>
          <ac:spMkLst>
            <pc:docMk/>
            <pc:sldMk cId="1053850183" sldId="294"/>
            <ac:spMk id="3" creationId="{1C0CBFA1-3BF1-7B8A-E52E-07F9CDDEE39E}"/>
          </ac:spMkLst>
        </pc:spChg>
      </pc:sldChg>
      <pc:sldChg chg="delSp mod">
        <pc:chgData name="Diego Klabjan" userId="749f026d-adac-484a-922c-b24569f3c55a" providerId="ADAL" clId="{F18F2924-8130-9949-9708-DED2EDA53143}" dt="2023-05-11T13:54:05.630" v="122" actId="478"/>
        <pc:sldMkLst>
          <pc:docMk/>
          <pc:sldMk cId="2635369910" sldId="297"/>
        </pc:sldMkLst>
        <pc:spChg chg="del">
          <ac:chgData name="Diego Klabjan" userId="749f026d-adac-484a-922c-b24569f3c55a" providerId="ADAL" clId="{F18F2924-8130-9949-9708-DED2EDA53143}" dt="2023-05-11T13:54:05.630" v="122" actId="478"/>
          <ac:spMkLst>
            <pc:docMk/>
            <pc:sldMk cId="2635369910" sldId="297"/>
            <ac:spMk id="3" creationId="{CE758B09-39DE-1999-C857-FF246B9310EB}"/>
          </ac:spMkLst>
        </pc:spChg>
      </pc:sldChg>
      <pc:sldChg chg="modSp new mod ord">
        <pc:chgData name="Diego Klabjan" userId="749f026d-adac-484a-922c-b24569f3c55a" providerId="ADAL" clId="{F18F2924-8130-9949-9708-DED2EDA53143}" dt="2023-05-10T22:25:38.784" v="108" actId="20577"/>
        <pc:sldMkLst>
          <pc:docMk/>
          <pc:sldMk cId="3077090991" sldId="299"/>
        </pc:sldMkLst>
        <pc:spChg chg="mod">
          <ac:chgData name="Diego Klabjan" userId="749f026d-adac-484a-922c-b24569f3c55a" providerId="ADAL" clId="{F18F2924-8130-9949-9708-DED2EDA53143}" dt="2023-05-10T22:24:09.830" v="17" actId="20577"/>
          <ac:spMkLst>
            <pc:docMk/>
            <pc:sldMk cId="3077090991" sldId="299"/>
            <ac:spMk id="2" creationId="{39D1C2D4-9E4C-3812-CA23-DEB3A0292B3C}"/>
          </ac:spMkLst>
        </pc:spChg>
        <pc:spChg chg="mod">
          <ac:chgData name="Diego Klabjan" userId="749f026d-adac-484a-922c-b24569f3c55a" providerId="ADAL" clId="{F18F2924-8130-9949-9708-DED2EDA53143}" dt="2023-05-10T22:25:38.784" v="108" actId="20577"/>
          <ac:spMkLst>
            <pc:docMk/>
            <pc:sldMk cId="3077090991" sldId="299"/>
            <ac:spMk id="3" creationId="{C5FEA8F0-BD8A-22AB-58C7-432FB5D8C3E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11985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3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5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81596" y="-406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316529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0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1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5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9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CB506-67CD-2849-8DB9-745F1CE66502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9107534-2334-B546-B213-DE0797E2E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aws.amazon.com/emr/latest/ManagementGuide/emr-master-core-task-nodes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4986-449F-AC52-00B1-4ECF4509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19FED-7FE9-D5C5-3392-04824E2E20B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59985" y="4281530"/>
            <a:ext cx="5472030" cy="7091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Using EMR, S3, and EC2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961656-78AF-F66C-DFC9-C3F47FD1A53E}"/>
              </a:ext>
            </a:extLst>
          </p:cNvPr>
          <p:cNvSpPr txBox="1">
            <a:spLocks/>
          </p:cNvSpPr>
          <p:nvPr/>
        </p:nvSpPr>
        <p:spPr>
          <a:xfrm>
            <a:off x="10177430" y="6381073"/>
            <a:ext cx="2014570" cy="476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Created by Tucker Lewis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5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A1CB-2D1F-2D7A-F2AA-4F93E3E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EC2 Spark Job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6EA2-57DA-6D51-F4EF-D81A82ABF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31826" cy="484035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Create your S3 ’bucket’</a:t>
            </a:r>
          </a:p>
          <a:p>
            <a:pPr lvl="1"/>
            <a:r>
              <a:rPr lang="en-US" dirty="0"/>
              <a:t>In this example, it will hold both your inputs, outputs, and code, as well as any optional config files</a:t>
            </a:r>
          </a:p>
          <a:p>
            <a:r>
              <a:rPr lang="en-US" dirty="0"/>
              <a:t>Create an EMR cluster</a:t>
            </a:r>
          </a:p>
          <a:p>
            <a:pPr lvl="1"/>
            <a:r>
              <a:rPr lang="en-US" dirty="0"/>
              <a:t>This will serve as the compute for your Spark job, but will also serve as the interface for executing the job</a:t>
            </a:r>
          </a:p>
          <a:p>
            <a:r>
              <a:rPr lang="en-US" dirty="0"/>
              <a:t>Add a ’Step’ to your EMR cluster</a:t>
            </a:r>
          </a:p>
          <a:p>
            <a:pPr lvl="1"/>
            <a:r>
              <a:rPr lang="en-US" dirty="0"/>
              <a:t>This is your spark </a:t>
            </a:r>
          </a:p>
          <a:p>
            <a:r>
              <a:rPr lang="en-US" dirty="0"/>
              <a:t>EMR logs</a:t>
            </a:r>
          </a:p>
          <a:p>
            <a:pPr lvl="1"/>
            <a:r>
              <a:rPr lang="en-US" dirty="0"/>
              <a:t>You may need to review the logs in case of failures</a:t>
            </a:r>
          </a:p>
          <a:p>
            <a:r>
              <a:rPr lang="en-US" dirty="0"/>
              <a:t>Spark UI</a:t>
            </a:r>
          </a:p>
          <a:p>
            <a:pPr lvl="1"/>
            <a:r>
              <a:rPr lang="en-US" dirty="0"/>
              <a:t>While we do not extensively cover the Spark UI in this tutorial, there is a lot of information from more complex jobs that can be found in the UI and used for performance tuning and diagnosing code problems</a:t>
            </a:r>
          </a:p>
        </p:txBody>
      </p:sp>
    </p:spTree>
    <p:extLst>
      <p:ext uri="{BB962C8B-B14F-4D97-AF65-F5344CB8AC3E}">
        <p14:creationId xmlns:p14="http://schemas.microsoft.com/office/powerpoint/2010/main" val="247912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5539B-BE49-232D-35FD-3851BC2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314487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9F4216-D73A-5FCA-9A21-26FEB4D7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Management Console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B8506-2372-4116-C8B1-8EE0848AB2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 in to your AWS Account</a:t>
            </a:r>
          </a:p>
          <a:p>
            <a:r>
              <a:rPr lang="en-US" dirty="0"/>
              <a:t>The AWS Management Console is a hub for resource health, application status, cost information, and much more</a:t>
            </a:r>
          </a:p>
          <a:p>
            <a:r>
              <a:rPr lang="en-US" dirty="0"/>
              <a:t>In the top search bar:</a:t>
            </a:r>
          </a:p>
          <a:p>
            <a:pPr lvl="1"/>
            <a:r>
              <a:rPr lang="en-US" dirty="0"/>
              <a:t>Search ’S3’ and open S3 in a new tab</a:t>
            </a:r>
          </a:p>
          <a:p>
            <a:pPr lvl="1"/>
            <a:r>
              <a:rPr lang="en-US" dirty="0"/>
              <a:t>Search ‘EC2’ and open EC2 in a new tab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C44C55-62BB-064F-2FC1-ACBF0777AC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594301"/>
            <a:ext cx="5384800" cy="25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B1A3-C843-3844-75D1-348A69E8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A0FD-4844-F29E-E6DC-910D4C51F5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the S3 home page, select ’Create a Bucket’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70BEF5-5A72-6DC9-E82F-EF268AC4D1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8748" y="2134066"/>
            <a:ext cx="7270856" cy="35246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759B09-A8F0-45A4-E7F9-CD3E9506346F}"/>
              </a:ext>
            </a:extLst>
          </p:cNvPr>
          <p:cNvCxnSpPr>
            <a:cxnSpLocks/>
          </p:cNvCxnSpPr>
          <p:nvPr/>
        </p:nvCxnSpPr>
        <p:spPr>
          <a:xfrm>
            <a:off x="10535478" y="3048000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39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D96-855E-3663-54B1-AE40740E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EB66-D4A9-ECA8-BCDD-4D2BFBF69D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Name your bucket</a:t>
            </a:r>
          </a:p>
          <a:p>
            <a:r>
              <a:rPr lang="en-US" dirty="0"/>
              <a:t>For the purpose of this tutorial, you do not need to change any options</a:t>
            </a:r>
          </a:p>
          <a:p>
            <a:r>
              <a:rPr lang="en-US" dirty="0"/>
              <a:t>All interfacing with the bucket will happen with your account, or resources associated with it</a:t>
            </a:r>
          </a:p>
          <a:p>
            <a:r>
              <a:rPr lang="en-US" dirty="0"/>
              <a:t>Scroll down to the bottom and create your bucket!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C3B29-4B06-1CA3-F947-C638C285F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32432"/>
            <a:ext cx="5384800" cy="32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7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6C50-EF94-F4BD-739E-8DD7F7BE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S3: Upload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3555-D837-A6F6-B4F7-FFDC8364B5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are going to upload 3 files:</a:t>
            </a:r>
          </a:p>
          <a:p>
            <a:r>
              <a:rPr lang="en-US" dirty="0" err="1"/>
              <a:t>sampling.py</a:t>
            </a:r>
            <a:endParaRPr lang="en-US" dirty="0"/>
          </a:p>
          <a:p>
            <a:pPr lvl="1"/>
            <a:r>
              <a:rPr lang="en-US" dirty="0"/>
              <a:t>Our python script</a:t>
            </a:r>
          </a:p>
          <a:p>
            <a:pPr lvl="1"/>
            <a:r>
              <a:rPr lang="en-US" dirty="0"/>
              <a:t>Make sure to edit the S3 paths in this python script to the name of your S3 bucket!</a:t>
            </a:r>
          </a:p>
          <a:p>
            <a:r>
              <a:rPr lang="en-US" dirty="0" err="1"/>
              <a:t>sample.csv</a:t>
            </a:r>
            <a:endParaRPr lang="en-US" dirty="0"/>
          </a:p>
          <a:p>
            <a:pPr lvl="1"/>
            <a:r>
              <a:rPr lang="en-US" dirty="0"/>
              <a:t>Data we will be sampling</a:t>
            </a:r>
          </a:p>
          <a:p>
            <a:pPr lvl="1"/>
            <a:r>
              <a:rPr lang="en-US" dirty="0"/>
              <a:t>Can be any csv</a:t>
            </a:r>
          </a:p>
          <a:p>
            <a:r>
              <a:rPr lang="en-US" dirty="0" err="1"/>
              <a:t>bootstrap_pandas.sh</a:t>
            </a:r>
            <a:endParaRPr lang="en-US" dirty="0"/>
          </a:p>
          <a:p>
            <a:pPr lvl="1"/>
            <a:r>
              <a:rPr lang="en-US" dirty="0"/>
              <a:t>This is a script we will load onto our EC2 nodes in EMR so that we can use pandas in our python script</a:t>
            </a:r>
          </a:p>
          <a:p>
            <a:pPr lvl="1"/>
            <a:r>
              <a:rPr lang="en-US" dirty="0"/>
              <a:t>You can use this format to load other libraries, or ignore if it is not needed</a:t>
            </a:r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85198-512C-F147-CFE4-337BEB31F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13988"/>
            <a:ext cx="5384800" cy="36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7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FBB1-02DB-2BD3-FC15-6894E607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EMR: Preface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C1129-2B7F-E7FE-1F8B-C88837171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terminate an EMR cluster, it cannot be recovered, though the EC2 logs will be accessible for a time</a:t>
            </a:r>
          </a:p>
          <a:p>
            <a:r>
              <a:rPr lang="en-US" dirty="0"/>
              <a:t>However, you can clone the EMR cluster without needing to manage each individual option again</a:t>
            </a:r>
          </a:p>
          <a:p>
            <a:r>
              <a:rPr lang="en-US" dirty="0"/>
              <a:t>You an also rerun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2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8A3A-9F42-25E8-9DF3-4B04250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F683F-EF68-2383-5AEA-1AF4C07BA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EMR tab will show different clusters you have created </a:t>
            </a:r>
          </a:p>
          <a:p>
            <a:r>
              <a:rPr lang="en-US" dirty="0"/>
              <a:t>Each cluster will have its own tab for jobs executed on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BE SURE TO TERMINATE CLUSTERS WHEN THEY ARE NOT IN USE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Clusters with inexpensive EC2 will be inexpensive until they are running for an extended period of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E2C776-2EE9-5EF4-0B7C-15E5D6C20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3030894"/>
            <a:ext cx="5384800" cy="16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C4E5-CAD3-C0E7-FA51-7D436FE4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0F7B-0ECA-9984-4640-9CE32D10DF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‘Create a Cluster’ on the EMR hub</a:t>
            </a:r>
          </a:p>
          <a:p>
            <a:r>
              <a:rPr lang="en-US" dirty="0"/>
              <a:t>Use emr-6.10.0</a:t>
            </a:r>
          </a:p>
          <a:p>
            <a:pPr lvl="1"/>
            <a:r>
              <a:rPr lang="en-US" dirty="0"/>
              <a:t>This will come with Spark 3.3.1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849F50-E276-8D22-3E48-FA468AE49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26215"/>
            <a:ext cx="5384800" cy="36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D3E-E90C-5296-6643-37AFA83E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30F0-B103-57D9-B902-F58754024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Change your instance primary to m4.large</a:t>
            </a:r>
          </a:p>
          <a:p>
            <a:r>
              <a:rPr lang="en-US" dirty="0"/>
              <a:t>This is a cheaper EC2 instance which still has plenty of power for most applications</a:t>
            </a:r>
          </a:p>
          <a:p>
            <a:r>
              <a:rPr lang="en-US" dirty="0"/>
              <a:t>If there are significant performance issues not caused by user error or poor optimization, you can consider changing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4DCB3-52B4-CF06-2A60-43A38FC7A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84232"/>
            <a:ext cx="5384800" cy="33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C2D4-9E4C-3812-CA23-DEB3A029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A8F0-BD8A-22AB-58C7-432FB5D8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provided by Tucker Lewis, </a:t>
            </a:r>
            <a:r>
              <a:rPr lang="en-US" dirty="0" err="1"/>
              <a:t>MSiA</a:t>
            </a:r>
            <a:r>
              <a:rPr lang="en-US" dirty="0"/>
              <a:t> alumni</a:t>
            </a:r>
          </a:p>
          <a:p>
            <a:r>
              <a:rPr lang="en-US" dirty="0"/>
              <a:t>All credits </a:t>
            </a:r>
            <a:r>
              <a:rPr lang="en-US"/>
              <a:t>go to Tucker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90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75DC-C082-FEED-2294-3BA6CBAF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5334-9B15-F3A5-2C9B-46EB10BD5E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Change the core compute to m4.large as well</a:t>
            </a:r>
          </a:p>
          <a:p>
            <a:r>
              <a:rPr lang="en-US" dirty="0"/>
              <a:t>Change the task compute to m4.large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1DB270-3691-2BDD-721D-3339529A3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88816"/>
            <a:ext cx="5384800" cy="37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01-A3D4-5586-6577-C466BA0D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F0837-907E-2469-DD89-A75FAC79F1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Assign 1 core node</a:t>
            </a:r>
          </a:p>
          <a:p>
            <a:r>
              <a:rPr lang="en-US" dirty="0"/>
              <a:t>Assign 2 task nodes</a:t>
            </a:r>
          </a:p>
          <a:p>
            <a:r>
              <a:rPr lang="en-US" dirty="0"/>
              <a:t>Reference on what these are:</a:t>
            </a:r>
          </a:p>
          <a:p>
            <a:pPr lvl="1"/>
            <a:r>
              <a:rPr lang="en-US" dirty="0">
                <a:hlinkClick r:id="rId2"/>
              </a:rPr>
              <a:t>https://docs.aws.amazon.com/emr/latest/ManagementGuide/emr-master-core-task-nodes.html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0658B-8D01-F97F-6953-D42063264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55057"/>
            <a:ext cx="5384800" cy="40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006-A8E9-2104-ACBD-4F67C41E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9C8E-4E12-560A-A247-93E50A6A63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Steps:</a:t>
            </a:r>
          </a:p>
          <a:p>
            <a:pPr lvl="1"/>
            <a:r>
              <a:rPr lang="en-US" dirty="0"/>
              <a:t>We will add a step later!</a:t>
            </a:r>
          </a:p>
          <a:p>
            <a:pPr lvl="1"/>
            <a:r>
              <a:rPr lang="en-US" dirty="0"/>
              <a:t>If we add a step now, it will execute any time we start the cluster, which can be handy, but we will skip for now</a:t>
            </a:r>
          </a:p>
          <a:p>
            <a:r>
              <a:rPr lang="en-US" dirty="0"/>
              <a:t>Cluster Termination:</a:t>
            </a:r>
          </a:p>
          <a:p>
            <a:pPr lvl="1"/>
            <a:r>
              <a:rPr lang="en-US" dirty="0"/>
              <a:t>The default is to auto-terminate after an hour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Even if you do want to extend the auto-terminate window, I HIGHLY recommend to keep idle termination enabled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8BBB9-57AB-BA26-F044-2C006D743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20047"/>
            <a:ext cx="5384800" cy="34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707B-1C77-C28B-2040-92C772E9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12BE3-0877-2281-E4CA-A60BDE082B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Bootstrap action</a:t>
            </a:r>
          </a:p>
          <a:p>
            <a:pPr lvl="1"/>
            <a:r>
              <a:rPr lang="en-US" dirty="0"/>
              <a:t>Here we will add the S3 path to our </a:t>
            </a:r>
            <a:r>
              <a:rPr lang="en-US" dirty="0" err="1"/>
              <a:t>pandas_bootstrap</a:t>
            </a:r>
            <a:r>
              <a:rPr lang="en-US" dirty="0"/>
              <a:t> script</a:t>
            </a:r>
          </a:p>
          <a:p>
            <a:r>
              <a:rPr lang="en-US" dirty="0"/>
              <a:t>Cluster logs</a:t>
            </a:r>
          </a:p>
          <a:p>
            <a:pPr lvl="1"/>
            <a:r>
              <a:rPr lang="en-US" dirty="0"/>
              <a:t>You can specify an S3 bucket to store our logs on, I will use the same one here</a:t>
            </a:r>
          </a:p>
          <a:p>
            <a:pPr lvl="1"/>
            <a:r>
              <a:rPr lang="en-US" dirty="0"/>
              <a:t>A directory will be made in this S3 bucket with the unique cluster ID</a:t>
            </a:r>
          </a:p>
          <a:p>
            <a:pPr lvl="1"/>
            <a:r>
              <a:rPr lang="en-US" dirty="0"/>
              <a:t>I would recommend creating an directory for EMR logs:</a:t>
            </a:r>
          </a:p>
          <a:p>
            <a:pPr lvl="2"/>
            <a:r>
              <a:rPr lang="en-US" dirty="0"/>
              <a:t>S3://spark-on-</a:t>
            </a:r>
            <a:r>
              <a:rPr lang="en-US" dirty="0" err="1"/>
              <a:t>aws</a:t>
            </a:r>
            <a:r>
              <a:rPr lang="en-US" dirty="0"/>
              <a:t>/logs/</a:t>
            </a:r>
          </a:p>
          <a:p>
            <a:pPr lvl="1"/>
            <a:r>
              <a:rPr lang="en-US" dirty="0"/>
              <a:t>If you make multiple clusters, the logs will crowd up your base S3 quickly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5BDF6-49B7-051D-D175-4937EC78E6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40519"/>
            <a:ext cx="5384800" cy="38453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64D10E-332C-D981-598B-DF0935A4188F}"/>
              </a:ext>
            </a:extLst>
          </p:cNvPr>
          <p:cNvCxnSpPr>
            <a:cxnSpLocks/>
          </p:cNvCxnSpPr>
          <p:nvPr/>
        </p:nvCxnSpPr>
        <p:spPr>
          <a:xfrm>
            <a:off x="8068997" y="3269974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92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D6A8-6E6D-EA40-EE03-EB79BAE1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3DE5-5109-62F2-727A-2B57C6A4D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Name your bootstrap</a:t>
            </a:r>
          </a:p>
          <a:p>
            <a:r>
              <a:rPr lang="en-US" dirty="0"/>
              <a:t>Copy the S3 URI for the bootstrap</a:t>
            </a:r>
          </a:p>
          <a:p>
            <a:r>
              <a:rPr lang="en-US" dirty="0"/>
              <a:t>Paste it into the script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3A403-5527-2B93-83F5-090F07834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356217"/>
            <a:ext cx="5384800" cy="30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E5E6-5881-58D0-C36D-8466348C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8F8C-C97D-AF2D-D368-E952792B94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Nothing in Software settings</a:t>
            </a:r>
          </a:p>
          <a:p>
            <a:r>
              <a:rPr lang="en-US" dirty="0"/>
              <a:t>We will not be configuring an SSH key-pair</a:t>
            </a:r>
          </a:p>
          <a:p>
            <a:r>
              <a:rPr lang="en-US" dirty="0"/>
              <a:t>If you want to explore the EMR cluster name node using an SSH shell, you will need to:</a:t>
            </a:r>
          </a:p>
          <a:p>
            <a:pPr lvl="1"/>
            <a:r>
              <a:rPr lang="en-US" dirty="0"/>
              <a:t>Create an EC2 Key Pair</a:t>
            </a:r>
          </a:p>
          <a:p>
            <a:pPr lvl="1"/>
            <a:r>
              <a:rPr lang="en-US" dirty="0"/>
              <a:t>Add the keypair here</a:t>
            </a:r>
          </a:p>
          <a:p>
            <a:pPr lvl="1"/>
            <a:r>
              <a:rPr lang="en-US" dirty="0"/>
              <a:t>Configure your key with an SSH tool like PuTTY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D8630-2047-7CB3-A28B-E4B8B0F2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68320"/>
            <a:ext cx="5384800" cy="31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9BB8-DD10-5BD6-5EF9-5BF5AD84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8190F-B279-59C7-1DCC-46CE5AA21B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EMR and EC2 defaults</a:t>
            </a:r>
          </a:p>
          <a:p>
            <a:r>
              <a:rPr lang="en-US" dirty="0"/>
              <a:t>IAM services on AWS are not needed for this particular tutorial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AC6F8-BB4A-8624-058E-B39B9AB39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812330"/>
            <a:ext cx="5384800" cy="41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E744-F156-8EED-80F7-7036977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E197-F8C8-BCFA-2862-C41ACAA322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the cluster!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F096C-15CD-2B5A-ABD5-1937FA052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1043" y="2082567"/>
            <a:ext cx="9426713" cy="39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22B990-BB5D-8D42-4E33-3906B836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your Spark Job</a:t>
            </a:r>
          </a:p>
        </p:txBody>
      </p:sp>
    </p:spTree>
    <p:extLst>
      <p:ext uri="{BB962C8B-B14F-4D97-AF65-F5344CB8AC3E}">
        <p14:creationId xmlns:p14="http://schemas.microsoft.com/office/powerpoint/2010/main" val="1368730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E33C-7B06-31B3-F7A5-60719B4E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EMR: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9A1C-8455-73CC-4A97-7AA955522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are now going to configure a ‘Step’</a:t>
            </a:r>
          </a:p>
          <a:p>
            <a:r>
              <a:rPr lang="en-US" dirty="0"/>
              <a:t>This is how we will execute our Spark job</a:t>
            </a:r>
          </a:p>
          <a:p>
            <a:r>
              <a:rPr lang="en-US" dirty="0"/>
              <a:t>These can also be created as part of the EMR cluster</a:t>
            </a:r>
          </a:p>
          <a:p>
            <a:pPr lvl="1"/>
            <a:r>
              <a:rPr lang="en-US" dirty="0"/>
              <a:t>This can be helpful for automated job scheduling</a:t>
            </a:r>
          </a:p>
          <a:p>
            <a:pPr lvl="1"/>
            <a:r>
              <a:rPr lang="en-US" dirty="0"/>
              <a:t>For this tutorial, we want to keep the cluster up in case we want to run the job multiple times, for debugging etc.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B4FC1-8361-468F-965A-CBF659069F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698075"/>
            <a:ext cx="5384800" cy="23302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9E71DB-8BA1-8D88-E247-19A5FB5C7E42}"/>
              </a:ext>
            </a:extLst>
          </p:cNvPr>
          <p:cNvCxnSpPr>
            <a:cxnSpLocks/>
          </p:cNvCxnSpPr>
          <p:nvPr/>
        </p:nvCxnSpPr>
        <p:spPr>
          <a:xfrm>
            <a:off x="10765184" y="2626844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7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5048-9ED9-2CC3-46F5-2B233DCE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6055-95DD-BF85-D455-A6366242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tools?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EMR and EC2</a:t>
            </a:r>
          </a:p>
          <a:p>
            <a:pPr lvl="1"/>
            <a:r>
              <a:rPr lang="en-US" dirty="0"/>
              <a:t>Spark Job</a:t>
            </a:r>
          </a:p>
          <a:p>
            <a:r>
              <a:rPr lang="en-US" dirty="0"/>
              <a:t>Creating your resources</a:t>
            </a:r>
          </a:p>
          <a:p>
            <a:r>
              <a:rPr lang="en-US" dirty="0"/>
              <a:t>Uploading files</a:t>
            </a:r>
          </a:p>
          <a:p>
            <a:r>
              <a:rPr lang="en-US" dirty="0"/>
              <a:t>Executing your job</a:t>
            </a:r>
          </a:p>
          <a:p>
            <a:r>
              <a:rPr lang="en-US" dirty="0"/>
              <a:t>Logging and Debug</a:t>
            </a:r>
          </a:p>
        </p:txBody>
      </p:sp>
    </p:spTree>
    <p:extLst>
      <p:ext uri="{BB962C8B-B14F-4D97-AF65-F5344CB8AC3E}">
        <p14:creationId xmlns:p14="http://schemas.microsoft.com/office/powerpoint/2010/main" val="3922412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A0F635-5770-67E8-AC34-693A7D53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187835"/>
            <a:ext cx="5328285" cy="4105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1A215-E93D-13ED-11B1-327F1C29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EMR: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E05A-7EF5-855D-8C9E-67242CCD8F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Click on ‘</a:t>
            </a:r>
            <a:r>
              <a:rPr lang="en-US" dirty="0" err="1"/>
              <a:t>sampling.py</a:t>
            </a:r>
            <a:r>
              <a:rPr lang="en-US" dirty="0"/>
              <a:t>’ in your S3 bucket and copy the S3 UR</a:t>
            </a:r>
          </a:p>
          <a:p>
            <a:r>
              <a:rPr lang="en-US" dirty="0"/>
              <a:t>In your EMR step, select ’Spark Application’</a:t>
            </a:r>
          </a:p>
          <a:p>
            <a:r>
              <a:rPr lang="en-US" dirty="0"/>
              <a:t>Name your step</a:t>
            </a:r>
          </a:p>
          <a:p>
            <a:r>
              <a:rPr lang="en-US" dirty="0"/>
              <a:t>Paste URI into ‘Application Location’</a:t>
            </a:r>
          </a:p>
          <a:p>
            <a:r>
              <a:rPr lang="en-US" dirty="0"/>
              <a:t>You can also ‘Browse S3’ to select the file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5E339-7D36-8C2F-03A1-55FEA59C61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393567"/>
            <a:ext cx="5384800" cy="7942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885C9-DA0F-94A1-2DE4-2B206E820504}"/>
              </a:ext>
            </a:extLst>
          </p:cNvPr>
          <p:cNvCxnSpPr>
            <a:cxnSpLocks/>
          </p:cNvCxnSpPr>
          <p:nvPr/>
        </p:nvCxnSpPr>
        <p:spPr>
          <a:xfrm>
            <a:off x="8884479" y="1174915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A5BB02-74C1-22CB-D442-5710379A8F30}"/>
              </a:ext>
            </a:extLst>
          </p:cNvPr>
          <p:cNvCxnSpPr>
            <a:cxnSpLocks/>
          </p:cNvCxnSpPr>
          <p:nvPr/>
        </p:nvCxnSpPr>
        <p:spPr>
          <a:xfrm>
            <a:off x="5908892" y="3238500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780B7-9C66-2E24-0E66-8A448F37789E}"/>
              </a:ext>
            </a:extLst>
          </p:cNvPr>
          <p:cNvCxnSpPr>
            <a:cxnSpLocks/>
          </p:cNvCxnSpPr>
          <p:nvPr/>
        </p:nvCxnSpPr>
        <p:spPr>
          <a:xfrm>
            <a:off x="5910627" y="5464433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8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3D8332-7636-2137-75B5-664763EC0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756675"/>
            <a:ext cx="5384800" cy="4213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C1513-233D-E3A4-34CF-77835715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EMR: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4CFE-CEB8-9D8F-B458-DD43492FA9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a spark-submit option</a:t>
            </a:r>
          </a:p>
          <a:p>
            <a:pPr lvl="1"/>
            <a:r>
              <a:rPr lang="en-US" dirty="0"/>
              <a:t>‘--master yarn’</a:t>
            </a:r>
          </a:p>
          <a:p>
            <a:pPr lvl="1"/>
            <a:r>
              <a:rPr lang="en-US" dirty="0"/>
              <a:t>Specifies yarn as the resource manager</a:t>
            </a:r>
          </a:p>
          <a:p>
            <a:r>
              <a:rPr lang="en-US" dirty="0"/>
              <a:t>Empty arguments</a:t>
            </a:r>
          </a:p>
          <a:p>
            <a:r>
              <a:rPr lang="en-US" dirty="0"/>
              <a:t>Step action: Cancel and wait</a:t>
            </a:r>
          </a:p>
          <a:p>
            <a:pPr lvl="1"/>
            <a:r>
              <a:rPr lang="en-US" dirty="0"/>
              <a:t>If your job fails, you likely want to explore the </a:t>
            </a:r>
            <a:r>
              <a:rPr lang="en-US" dirty="0" err="1"/>
              <a:t>stdout</a:t>
            </a:r>
            <a:r>
              <a:rPr lang="en-US" dirty="0"/>
              <a:t> and stderr logs, so you don’t want to terminate</a:t>
            </a:r>
          </a:p>
          <a:p>
            <a:pPr lvl="1"/>
            <a:r>
              <a:rPr lang="en-US" dirty="0"/>
              <a:t>The cluster has an auto-terminate after an hour anyway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4BF97E-1BA2-6A59-49A9-B7111C3369D6}"/>
              </a:ext>
            </a:extLst>
          </p:cNvPr>
          <p:cNvCxnSpPr>
            <a:cxnSpLocks/>
          </p:cNvCxnSpPr>
          <p:nvPr/>
        </p:nvCxnSpPr>
        <p:spPr>
          <a:xfrm>
            <a:off x="10694661" y="5225894"/>
            <a:ext cx="424070" cy="381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9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563E-714E-1B3E-0F92-B7690B81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that job!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DCA0-8F9B-07AF-807D-453CB0927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A32E2-4D6A-DF32-D9BC-0031143BE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16BD-AB85-51C0-340A-4D2FD2FD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01" y="2342350"/>
            <a:ext cx="9767997" cy="2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3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D821-35FA-F5A1-71D4-6ACB672B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9786B2-EF1B-5CF9-3016-F45B4EB23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9950" y="2094713"/>
            <a:ext cx="6510016" cy="35369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64634A-CFDD-9D77-6119-4BC32BF58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check on our outputs in the s3 bucket</a:t>
            </a:r>
          </a:p>
          <a:p>
            <a:r>
              <a:rPr lang="en-US" dirty="0"/>
              <a:t>We’re expecting a spark-formed csv in the output/ directory and an </a:t>
            </a:r>
            <a:r>
              <a:rPr lang="en-US" dirty="0" err="1"/>
              <a:t>output.csv</a:t>
            </a:r>
            <a:r>
              <a:rPr lang="en-US" dirty="0"/>
              <a:t> written by pandas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038043-8AFC-55C9-34B6-F85DD9146C48}"/>
              </a:ext>
            </a:extLst>
          </p:cNvPr>
          <p:cNvCxnSpPr>
            <a:cxnSpLocks/>
          </p:cNvCxnSpPr>
          <p:nvPr/>
        </p:nvCxnSpPr>
        <p:spPr>
          <a:xfrm>
            <a:off x="5720364" y="4508605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ED3D9C-AE7D-F212-36C8-3815FF7CC7DE}"/>
              </a:ext>
            </a:extLst>
          </p:cNvPr>
          <p:cNvCxnSpPr>
            <a:cxnSpLocks/>
          </p:cNvCxnSpPr>
          <p:nvPr/>
        </p:nvCxnSpPr>
        <p:spPr>
          <a:xfrm>
            <a:off x="5738034" y="4755861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0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863A-5CD8-6572-6636-9F2A3D9D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the 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6D49A-3804-2D88-3DBC-41E81461F0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This is the code in </a:t>
            </a:r>
            <a:r>
              <a:rPr lang="en-US" dirty="0" err="1"/>
              <a:t>sampling.py</a:t>
            </a:r>
            <a:endParaRPr lang="en-US" dirty="0"/>
          </a:p>
          <a:p>
            <a:r>
              <a:rPr lang="en-US" dirty="0"/>
              <a:t>We create a spark session with an app name</a:t>
            </a:r>
          </a:p>
          <a:p>
            <a:r>
              <a:rPr lang="en-US" dirty="0"/>
              <a:t>We set the application log level to ‘ERROR’</a:t>
            </a:r>
          </a:p>
          <a:p>
            <a:pPr lvl="1"/>
            <a:r>
              <a:rPr lang="en-US" dirty="0"/>
              <a:t>This will reduce the noise from INFO logs</a:t>
            </a:r>
          </a:p>
          <a:p>
            <a:r>
              <a:rPr lang="en-US" dirty="0"/>
              <a:t>You’ll notice that each step has a print statement</a:t>
            </a:r>
          </a:p>
          <a:p>
            <a:pPr lvl="1"/>
            <a:r>
              <a:rPr lang="en-US" dirty="0"/>
              <a:t>This is helpful to identify where an application might be hanging</a:t>
            </a:r>
          </a:p>
          <a:p>
            <a:r>
              <a:rPr lang="en-US" dirty="0"/>
              <a:t>There is no need to use pandas, except:</a:t>
            </a:r>
          </a:p>
          <a:p>
            <a:pPr lvl="1"/>
            <a:r>
              <a:rPr lang="en-US" dirty="0"/>
              <a:t>To orchestrate what bootstrap files are and how they work</a:t>
            </a:r>
          </a:p>
          <a:p>
            <a:pPr lvl="1"/>
            <a:r>
              <a:rPr lang="en-US" dirty="0"/>
              <a:t>Spark would write csv’s in multiple partitions to a directory, which might not be useful if we are taking a smaller sample of a dataset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437F2-4287-E0BA-28AE-8CCAABE89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4400" y="1545003"/>
            <a:ext cx="5588000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8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D9B-63AD-8B4D-3654-F000F441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</a:t>
            </a:r>
            <a:r>
              <a:rPr lang="en-US" dirty="0" err="1"/>
              <a:t>Bootstrap.sh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CBFA1-3BF1-7B8A-E52E-07F9CDDEE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order for pandas to write between EMR and S3, we need to have a python package called s3fs</a:t>
            </a:r>
          </a:p>
          <a:p>
            <a:pPr lvl="1"/>
            <a:r>
              <a:rPr lang="en-US" dirty="0"/>
              <a:t>You’re right that if we weren’t using the pandas option, we wouldn’t need the bootstrap!</a:t>
            </a:r>
          </a:p>
          <a:p>
            <a:r>
              <a:rPr lang="en-US" dirty="0"/>
              <a:t>It is common in cloud computing to have multiple libraries with potentially conflicting versions</a:t>
            </a:r>
          </a:p>
          <a:p>
            <a:r>
              <a:rPr lang="en-US" dirty="0"/>
              <a:t>All the more reason for:</a:t>
            </a:r>
          </a:p>
          <a:p>
            <a:pPr lvl="1"/>
            <a:r>
              <a:rPr lang="en-US" dirty="0"/>
              <a:t>virtual environments</a:t>
            </a:r>
          </a:p>
          <a:p>
            <a:pPr lvl="1"/>
            <a:r>
              <a:rPr lang="en-US" dirty="0" err="1"/>
              <a:t>requirements.txt</a:t>
            </a:r>
            <a:endParaRPr lang="en-US" dirty="0"/>
          </a:p>
          <a:p>
            <a:pPr lvl="1"/>
            <a:r>
              <a:rPr lang="en-US" dirty="0"/>
              <a:t>Containerization</a:t>
            </a:r>
          </a:p>
          <a:p>
            <a:pPr lvl="2"/>
            <a:r>
              <a:rPr lang="en-US" dirty="0"/>
              <a:t>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5E1EB-6C0B-14C5-459B-E936A76C73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3129371"/>
            <a:ext cx="5384800" cy="14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A594EF-0272-BD78-A112-0AB3C3FA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Logs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52713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4071-B03B-8CC1-BC79-CEA43957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stderr and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6380-B77E-C9FD-3D26-7447121C7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stderr we see on the ‘Steps’ page will only contain the stderr of the Spark job</a:t>
            </a:r>
          </a:p>
          <a:p>
            <a:r>
              <a:rPr lang="en-US" sz="2000" dirty="0"/>
              <a:t>So any non-Spark errors will be missing, and so will the </a:t>
            </a:r>
            <a:r>
              <a:rPr lang="en-US" sz="2000" dirty="0" err="1"/>
              <a:t>stdout</a:t>
            </a:r>
            <a:r>
              <a:rPr lang="en-US" sz="2000" dirty="0"/>
              <a:t> print messages</a:t>
            </a:r>
          </a:p>
          <a:p>
            <a:r>
              <a:rPr lang="en-US" sz="2000" dirty="0"/>
              <a:t>This is because we chose a cluster deploy mode</a:t>
            </a:r>
          </a:p>
          <a:p>
            <a:r>
              <a:rPr lang="en-US" sz="2000" dirty="0"/>
              <a:t>These logs are still accessible in the ’containers’ tab under the cluster log:</a:t>
            </a:r>
          </a:p>
          <a:p>
            <a:pPr lvl="1"/>
            <a:r>
              <a:rPr lang="en-US" sz="1400" dirty="0"/>
              <a:t>Each step will get its own subdirectory in the order of execution:</a:t>
            </a:r>
          </a:p>
          <a:p>
            <a:r>
              <a:rPr lang="en-US" sz="2000" dirty="0"/>
              <a:t>These logs do take some time to populate and will not be available instantly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CE69A6-3129-40DA-9B05-BC2C8B293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77446"/>
            <a:ext cx="5384800" cy="247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37F6C-1311-4F39-B0BD-D07EC5BE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1" y="5631197"/>
            <a:ext cx="5707269" cy="4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5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1D82-0770-5503-D662-191A1791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stderr and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7531-9158-B95E-714E-08E8667F00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 will be multiple directories for each job. These correspond to each of the compute nodes</a:t>
            </a:r>
          </a:p>
          <a:p>
            <a:pPr lvl="1"/>
            <a:r>
              <a:rPr lang="en-US" dirty="0"/>
              <a:t>One will contain the master </a:t>
            </a:r>
            <a:r>
              <a:rPr lang="en-US" dirty="0" err="1"/>
              <a:t>stdout</a:t>
            </a:r>
            <a:r>
              <a:rPr lang="en-US" dirty="0"/>
              <a:t>, which is the most important to us</a:t>
            </a:r>
          </a:p>
          <a:p>
            <a:pPr lvl="1"/>
            <a:r>
              <a:rPr lang="en-US" dirty="0"/>
              <a:t>The others will contain the task node </a:t>
            </a:r>
            <a:r>
              <a:rPr lang="en-US" dirty="0" err="1"/>
              <a:t>stdout</a:t>
            </a:r>
            <a:r>
              <a:rPr lang="en-US" dirty="0"/>
              <a:t> from Spark executors</a:t>
            </a:r>
          </a:p>
          <a:p>
            <a:pPr lvl="1"/>
            <a:r>
              <a:rPr lang="en-US" dirty="0"/>
              <a:t>The one ending in 01_000001/ is typically the main node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34C98-6E7A-CAA2-F4AF-04338C4EE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4400" y="1592609"/>
            <a:ext cx="5384800" cy="2270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F28F3-AADA-BDC9-82D5-CF43F5F2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137150"/>
            <a:ext cx="51816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5511A-BA4B-530B-6E4C-E515C2533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98" y="3870774"/>
            <a:ext cx="5384801" cy="6001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D30D4-23F7-CD33-D989-D5DF9902E534}"/>
              </a:ext>
            </a:extLst>
          </p:cNvPr>
          <p:cNvCxnSpPr>
            <a:cxnSpLocks/>
          </p:cNvCxnSpPr>
          <p:nvPr/>
        </p:nvCxnSpPr>
        <p:spPr>
          <a:xfrm>
            <a:off x="10018643" y="4038153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73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3802-A55A-862D-25E9-35F2B50C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stderr and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A6B0F-64D9-7373-BAC2-56AFDB168E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also access these application logs in the Hadoop YARN timeline server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EA89C1-04B7-7F86-F0F9-F9FD1E52F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17638"/>
            <a:ext cx="5384800" cy="207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49110-F340-5FC7-704A-79FC1B62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50" y="3429000"/>
            <a:ext cx="5434750" cy="2375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C633E3-A392-0BF5-62CD-FF3F62797FE4}"/>
              </a:ext>
            </a:extLst>
          </p:cNvPr>
          <p:cNvCxnSpPr>
            <a:cxnSpLocks/>
          </p:cNvCxnSpPr>
          <p:nvPr/>
        </p:nvCxnSpPr>
        <p:spPr>
          <a:xfrm>
            <a:off x="3129564" y="4873040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61556B-2989-B18E-777B-4084EE1F1E13}"/>
              </a:ext>
            </a:extLst>
          </p:cNvPr>
          <p:cNvCxnSpPr>
            <a:cxnSpLocks/>
          </p:cNvCxnSpPr>
          <p:nvPr/>
        </p:nvCxnSpPr>
        <p:spPr>
          <a:xfrm>
            <a:off x="6727529" y="2030449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F1CBF9B-7CD2-4706-14D9-E5E4EA71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97677"/>
            <a:ext cx="5536350" cy="6555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82676E-FEF0-74F7-A99B-115BE58D21E5}"/>
              </a:ext>
            </a:extLst>
          </p:cNvPr>
          <p:cNvCxnSpPr>
            <a:cxnSpLocks/>
          </p:cNvCxnSpPr>
          <p:nvPr/>
        </p:nvCxnSpPr>
        <p:spPr>
          <a:xfrm>
            <a:off x="6062019" y="3672682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0FE15-553F-F35D-9BA7-24E957095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50" y="4170696"/>
            <a:ext cx="5455400" cy="20625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2398DC-442A-4FA9-9351-F368E9FEDBE4}"/>
              </a:ext>
            </a:extLst>
          </p:cNvPr>
          <p:cNvCxnSpPr>
            <a:cxnSpLocks/>
          </p:cNvCxnSpPr>
          <p:nvPr/>
        </p:nvCxnSpPr>
        <p:spPr>
          <a:xfrm>
            <a:off x="11024958" y="5440362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3277CF-8B97-30A4-940F-55C90B97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Tools?</a:t>
            </a:r>
          </a:p>
        </p:txBody>
      </p:sp>
    </p:spTree>
    <p:extLst>
      <p:ext uri="{BB962C8B-B14F-4D97-AF65-F5344CB8AC3E}">
        <p14:creationId xmlns:p14="http://schemas.microsoft.com/office/powerpoint/2010/main" val="177863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2734-D634-F51B-72FB-4D20EC91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stderr and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0350-5FB1-22E9-8833-6E27F5FD3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loading custom packages to EMR, you may encounter difficult issues, or package dependency problems that might not cause an error</a:t>
            </a:r>
          </a:p>
          <a:p>
            <a:r>
              <a:rPr lang="en-US" dirty="0"/>
              <a:t>You can locate the bootstrap logs in the node logs: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9A7544-9E8C-088E-2B43-564D3750A6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684849"/>
            <a:ext cx="5384800" cy="193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3B361-5292-2729-F398-F0EC6686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257799"/>
            <a:ext cx="7772400" cy="349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13FA78-6C09-0D8D-E229-49C787A11034}"/>
              </a:ext>
            </a:extLst>
          </p:cNvPr>
          <p:cNvSpPr txBox="1">
            <a:spLocks/>
          </p:cNvSpPr>
          <p:nvPr/>
        </p:nvSpPr>
        <p:spPr>
          <a:xfrm>
            <a:off x="5758621" y="5592730"/>
            <a:ext cx="3367158" cy="39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* All nodes will have the same bootstrap action</a:t>
            </a:r>
          </a:p>
        </p:txBody>
      </p:sp>
    </p:spTree>
    <p:extLst>
      <p:ext uri="{BB962C8B-B14F-4D97-AF65-F5344CB8AC3E}">
        <p14:creationId xmlns:p14="http://schemas.microsoft.com/office/powerpoint/2010/main" val="412859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5E5-0795-DB73-0669-3F614AF0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02C55-4E56-21F6-D3FA-89E10A748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Even simple Spark command can have complex executions under the hood</a:t>
            </a:r>
          </a:p>
          <a:p>
            <a:r>
              <a:rPr lang="en-US" dirty="0"/>
              <a:t>The Spark engine creates a complex plan for each job (from start to finish) </a:t>
            </a:r>
          </a:p>
          <a:p>
            <a:r>
              <a:rPr lang="en-US" dirty="0"/>
              <a:t>These plans can automatically cache smaller </a:t>
            </a:r>
            <a:r>
              <a:rPr lang="en-US" dirty="0" err="1"/>
              <a:t>dataframes</a:t>
            </a:r>
            <a:r>
              <a:rPr lang="en-US" dirty="0"/>
              <a:t> and send a copy of them to each node, which can speed up execution times</a:t>
            </a:r>
          </a:p>
          <a:p>
            <a:pPr lvl="1"/>
            <a:r>
              <a:rPr lang="en-US" dirty="0"/>
              <a:t>This is called broadcasting a table!</a:t>
            </a:r>
          </a:p>
          <a:p>
            <a:pPr lvl="1"/>
            <a:r>
              <a:rPr lang="en-US" dirty="0"/>
              <a:t>It reduces the amount of data shuffle between nodes in large table joins</a:t>
            </a:r>
          </a:p>
          <a:p>
            <a:r>
              <a:rPr lang="en-US" dirty="0"/>
              <a:t>They can even filter out unnecessary columns from the source dataset to speed up the job</a:t>
            </a:r>
          </a:p>
          <a:p>
            <a:pPr lvl="1"/>
            <a:r>
              <a:rPr lang="en-US" dirty="0"/>
              <a:t>This is called predicate pushdown, and is one of the many benefits from using columnar data storage, like parquet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5A9CD-BA3F-FA0F-258C-A49EE4684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00201"/>
            <a:ext cx="5384800" cy="20916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E35316-BC04-3BB3-AC0A-324617753AD8}"/>
              </a:ext>
            </a:extLst>
          </p:cNvPr>
          <p:cNvCxnSpPr>
            <a:cxnSpLocks/>
          </p:cNvCxnSpPr>
          <p:nvPr/>
        </p:nvCxnSpPr>
        <p:spPr>
          <a:xfrm>
            <a:off x="8615964" y="2646044"/>
            <a:ext cx="172436" cy="190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DC9879D-6AED-7F07-D487-20006F1C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8576"/>
            <a:ext cx="5384800" cy="1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9DB6-E586-61B7-1811-EE641A1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524FC-D640-3B61-B1E9-645868D2D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9A182-2266-ED81-9063-D20AB6C3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05" y="1329503"/>
            <a:ext cx="8919990" cy="4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D5EB5-9575-AB94-D415-83FF15AE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S3?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F4C1D0-758D-9903-644E-2EE3C36E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Amazon S3 (Simple Storage Service) is the primary cloud-based storage service offered by AWS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S3 allows users to store and retrieve data from anywhere on the internet, with durability, availability, scalability, and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cheaply store any amount of data in S3, with no limit on the number of objects or the size of each object.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S3 provides various storage classes to optimize cost and performance for different use cases and usage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use S3 to store our data, python file, logs, and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02894-4887-78C9-9BEB-F111C0F178BA}"/>
              </a:ext>
            </a:extLst>
          </p:cNvPr>
          <p:cNvSpPr txBox="1"/>
          <p:nvPr/>
        </p:nvSpPr>
        <p:spPr>
          <a:xfrm>
            <a:off x="8216348" y="6029739"/>
            <a:ext cx="3061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Some information adapted from </a:t>
            </a:r>
            <a:r>
              <a:rPr lang="en-US" sz="1100" dirty="0" err="1"/>
              <a:t>chatGPT</a:t>
            </a:r>
            <a:r>
              <a:rPr lang="en-US" sz="1100" dirty="0"/>
              <a:t> prompts</a:t>
            </a:r>
          </a:p>
        </p:txBody>
      </p:sp>
    </p:spTree>
    <p:extLst>
      <p:ext uri="{BB962C8B-B14F-4D97-AF65-F5344CB8AC3E}">
        <p14:creationId xmlns:p14="http://schemas.microsoft.com/office/powerpoint/2010/main" val="59195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2FC4-B09C-72C0-90B0-075C7015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EMR?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2877-88DC-D6A6-74D5-B7BE71461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Amazon EMR (Elastic MapReduce) is a cloud-based big data processing service offered by Amazon Web Services (AWS)</a:t>
            </a:r>
          </a:p>
          <a:p>
            <a:r>
              <a:rPr lang="en-US" dirty="0"/>
              <a:t>EMR enables users to quickly and easily provision, configure, and scale a Hadoop or Spark cluster in the cloud, without having to manage the underlying infrastructure</a:t>
            </a:r>
          </a:p>
          <a:p>
            <a:r>
              <a:rPr lang="en-US" dirty="0"/>
              <a:t>EMR provides a range of big data processing and analysis tools, including Spark, and Presto, as well as custom applications</a:t>
            </a:r>
          </a:p>
          <a:p>
            <a:r>
              <a:rPr lang="en-US" dirty="0"/>
              <a:t>We will use EMR to launch a Spark cluster and orchestrate our Spark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DFE1F-8A21-CD52-BD1E-BEA02EBFD695}"/>
              </a:ext>
            </a:extLst>
          </p:cNvPr>
          <p:cNvSpPr txBox="1"/>
          <p:nvPr/>
        </p:nvSpPr>
        <p:spPr>
          <a:xfrm>
            <a:off x="8216348" y="6029739"/>
            <a:ext cx="3061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Some information adapted from </a:t>
            </a:r>
            <a:r>
              <a:rPr lang="en-US" sz="1100" dirty="0" err="1"/>
              <a:t>chatGPT</a:t>
            </a:r>
            <a:r>
              <a:rPr lang="en-US" sz="1100" dirty="0"/>
              <a:t> prompts</a:t>
            </a:r>
          </a:p>
        </p:txBody>
      </p:sp>
    </p:spTree>
    <p:extLst>
      <p:ext uri="{BB962C8B-B14F-4D97-AF65-F5344CB8AC3E}">
        <p14:creationId xmlns:p14="http://schemas.microsoft.com/office/powerpoint/2010/main" val="198206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67FA-D280-FE94-7AE1-6A488CD6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EC2?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BF4D0B-3C6F-78D5-41A3-520FC4D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Amazon EC2 (Elastic Compute Cloud) is a cloud-based service offered by Amazon Web Services (AWS) that provides resizable compute capacity in the cloud</a:t>
            </a:r>
          </a:p>
          <a:p>
            <a:r>
              <a:rPr lang="en-US" dirty="0"/>
              <a:t>EC2 instances can be launched on-demand and scaled up or down based on workload demands</a:t>
            </a:r>
          </a:p>
          <a:p>
            <a:r>
              <a:rPr lang="en-US" dirty="0"/>
              <a:t>EC2 instances are available in a range of configurations, from general-purpose to memory-optimized and compute-optimized instances</a:t>
            </a:r>
          </a:p>
          <a:p>
            <a:r>
              <a:rPr lang="en-US" dirty="0"/>
              <a:t>EC2 instances are commonly used to run applications and workloads, such as web applications, big data processing, and machine learning</a:t>
            </a:r>
          </a:p>
          <a:p>
            <a:r>
              <a:rPr lang="en-US" dirty="0"/>
              <a:t>For this tutorial, it is important to know that to execute an EMR job, EMR is going to launch EC2 instances</a:t>
            </a:r>
          </a:p>
          <a:p>
            <a:pPr lvl="1"/>
            <a:r>
              <a:rPr lang="en-US" dirty="0"/>
              <a:t>Spark clusters require a primary node, a core node, and multiple task nodes to execute. All of these are from EC2!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AAB4D-BD88-44A1-A97E-667573AF147F}"/>
              </a:ext>
            </a:extLst>
          </p:cNvPr>
          <p:cNvSpPr txBox="1"/>
          <p:nvPr/>
        </p:nvSpPr>
        <p:spPr>
          <a:xfrm>
            <a:off x="8216348" y="6029739"/>
            <a:ext cx="3061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Some information adapted from </a:t>
            </a:r>
            <a:r>
              <a:rPr lang="en-US" sz="1100" dirty="0" err="1"/>
              <a:t>chatGPT</a:t>
            </a:r>
            <a:r>
              <a:rPr lang="en-US" sz="1100" dirty="0"/>
              <a:t> prompts</a:t>
            </a:r>
          </a:p>
        </p:txBody>
      </p:sp>
    </p:spTree>
    <p:extLst>
      <p:ext uri="{BB962C8B-B14F-4D97-AF65-F5344CB8AC3E}">
        <p14:creationId xmlns:p14="http://schemas.microsoft.com/office/powerpoint/2010/main" val="27699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D246-D7DB-EBE4-2CBB-6A2B31B5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069E-442A-C4BF-520C-8CDBDD21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Apache Spark is a distributed computing system that provides a unified framework for processing large-scale data processing in a parallel and fault-tolerant manner</a:t>
            </a:r>
          </a:p>
          <a:p>
            <a:r>
              <a:rPr lang="en-US" dirty="0"/>
              <a:t>In Data Engineering, Spark is often used to process large volumes of data, transform it into a structured format, and prepare it for downstream analysis</a:t>
            </a:r>
          </a:p>
          <a:p>
            <a:r>
              <a:rPr lang="en-US" dirty="0"/>
              <a:t>Data engineers can use Spark to perform various data transformation tasks, such as filtering, aggregating, joining, and pivoting data, using </a:t>
            </a:r>
          </a:p>
          <a:p>
            <a:r>
              <a:rPr lang="en-US" dirty="0"/>
              <a:t>Spark utilizes high-level API wrappers for its code, allowing users to write Spark in Scala, Python (</a:t>
            </a:r>
            <a:r>
              <a:rPr lang="en-US" dirty="0" err="1"/>
              <a:t>PySpark</a:t>
            </a:r>
            <a:r>
              <a:rPr lang="en-US" dirty="0"/>
              <a:t>), and Java, with additional wrappers for SQL and a pandas-style API called Koalas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FCC3-6A9C-252B-E7F6-A4AC386EEAE6}"/>
              </a:ext>
            </a:extLst>
          </p:cNvPr>
          <p:cNvSpPr txBox="1"/>
          <p:nvPr/>
        </p:nvSpPr>
        <p:spPr>
          <a:xfrm>
            <a:off x="8216348" y="6029739"/>
            <a:ext cx="3061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Some information adapted from </a:t>
            </a:r>
            <a:r>
              <a:rPr lang="en-US" sz="1100" dirty="0" err="1"/>
              <a:t>chatGPT</a:t>
            </a:r>
            <a:r>
              <a:rPr lang="en-US" sz="1100" dirty="0"/>
              <a:t> prompts</a:t>
            </a:r>
          </a:p>
        </p:txBody>
      </p:sp>
    </p:spTree>
    <p:extLst>
      <p:ext uri="{BB962C8B-B14F-4D97-AF65-F5344CB8AC3E}">
        <p14:creationId xmlns:p14="http://schemas.microsoft.com/office/powerpoint/2010/main" val="199665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CB87-5AA3-74C6-BDAF-345E0BA0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EMR, EC2 and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DDEA-B5EC-FC61-E4FA-62CF788F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the context of Spark execution, EC2 instances can be used as compute nodes to run Spark tasks and data processing jobs</a:t>
            </a:r>
          </a:p>
          <a:p>
            <a:r>
              <a:rPr lang="en-US" dirty="0"/>
              <a:t>This execution is orchestrated by the EMR cluster</a:t>
            </a:r>
          </a:p>
          <a:p>
            <a:r>
              <a:rPr lang="en-US" dirty="0"/>
              <a:t>EC2 instances can be configured to work with different storage options, such as Amazon S3 to store and process data used by Spark jobs</a:t>
            </a:r>
          </a:p>
          <a:p>
            <a:r>
              <a:rPr lang="en-US" dirty="0"/>
              <a:t>EC2 instances can be launched as part of a Spark cluster, where each instance runs a Spark executor to process tasks in parallel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28760"/>
      </p:ext>
    </p:extLst>
  </p:cSld>
  <p:clrMapOvr>
    <a:masterClrMapping/>
  </p:clrMapOvr>
</p:sld>
</file>

<file path=ppt/theme/theme1.xml><?xml version="1.0" encoding="utf-8"?>
<a:theme xmlns:a="http://schemas.openxmlformats.org/drawingml/2006/main" name="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U" id="{9A2B9BFD-7F12-A642-BE3D-555800E3B5E0}" vid="{7CD5E82A-6540-E54D-97E0-81509208408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NU</Template>
  <TotalTime>595</TotalTime>
  <Words>2123</Words>
  <Application>Microsoft Macintosh PowerPoint</Application>
  <PresentationFormat>Widescreen</PresentationFormat>
  <Paragraphs>215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NU</vt:lpstr>
      <vt:lpstr>Spark on AWS</vt:lpstr>
      <vt:lpstr>Acknowledgment</vt:lpstr>
      <vt:lpstr>Agenda</vt:lpstr>
      <vt:lpstr>What Are The Tools?</vt:lpstr>
      <vt:lpstr>What is S3?</vt:lpstr>
      <vt:lpstr>What is EMR?</vt:lpstr>
      <vt:lpstr>What is EC2?</vt:lpstr>
      <vt:lpstr>Spark</vt:lpstr>
      <vt:lpstr>EMR, EC2 and Spark</vt:lpstr>
      <vt:lpstr>What Does an EC2 Spark Job Look Like?</vt:lpstr>
      <vt:lpstr>Creating Your Resources</vt:lpstr>
      <vt:lpstr>AWS Management Console</vt:lpstr>
      <vt:lpstr>S3</vt:lpstr>
      <vt:lpstr>S3</vt:lpstr>
      <vt:lpstr>S3: Upload Files</vt:lpstr>
      <vt:lpstr>EMR: Preface</vt:lpstr>
      <vt:lpstr>EMR</vt:lpstr>
      <vt:lpstr>EMR</vt:lpstr>
      <vt:lpstr>EMR</vt:lpstr>
      <vt:lpstr>EMR</vt:lpstr>
      <vt:lpstr>EMR</vt:lpstr>
      <vt:lpstr>EMR</vt:lpstr>
      <vt:lpstr>EMR</vt:lpstr>
      <vt:lpstr>EMR</vt:lpstr>
      <vt:lpstr>EMR</vt:lpstr>
      <vt:lpstr>Security</vt:lpstr>
      <vt:lpstr>EMR</vt:lpstr>
      <vt:lpstr>Running your Spark Job</vt:lpstr>
      <vt:lpstr>EMR: Spark</vt:lpstr>
      <vt:lpstr>EMR: Spark</vt:lpstr>
      <vt:lpstr>EMR: Spark</vt:lpstr>
      <vt:lpstr>Check out that job!</vt:lpstr>
      <vt:lpstr>Job Complete!</vt:lpstr>
      <vt:lpstr>A few notes on the Python script</vt:lpstr>
      <vt:lpstr>What’s in the Bootstrap.sh?</vt:lpstr>
      <vt:lpstr>Output Logs and Debugging</vt:lpstr>
      <vt:lpstr>A few notes on stderr and stdout</vt:lpstr>
      <vt:lpstr>A few notes on stderr and stdout</vt:lpstr>
      <vt:lpstr>A few notes on stderr and stdout</vt:lpstr>
      <vt:lpstr>Bootstrap stderr and stdout</vt:lpstr>
      <vt:lpstr>Spark UI</vt:lpstr>
      <vt:lpstr>Spark 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on AWS</dc:title>
  <dc:creator>Matthew Tucker Lewis</dc:creator>
  <cp:lastModifiedBy>Diego Klabjan</cp:lastModifiedBy>
  <cp:revision>3</cp:revision>
  <dcterms:created xsi:type="dcterms:W3CDTF">2023-05-10T12:22:16Z</dcterms:created>
  <dcterms:modified xsi:type="dcterms:W3CDTF">2023-05-11T13:54:07Z</dcterms:modified>
</cp:coreProperties>
</file>